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6"/>
  </p:notesMasterIdLst>
  <p:sldIdLst>
    <p:sldId id="256" r:id="rId3"/>
    <p:sldId id="257" r:id="rId4"/>
    <p:sldId id="349" r:id="rId5"/>
    <p:sldId id="350" r:id="rId6"/>
    <p:sldId id="351" r:id="rId7"/>
    <p:sldId id="268" r:id="rId8"/>
    <p:sldId id="352" r:id="rId9"/>
    <p:sldId id="353" r:id="rId10"/>
    <p:sldId id="354" r:id="rId11"/>
    <p:sldId id="355" r:id="rId12"/>
    <p:sldId id="356" r:id="rId13"/>
    <p:sldId id="402" r:id="rId14"/>
    <p:sldId id="357" r:id="rId15"/>
    <p:sldId id="390" r:id="rId16"/>
    <p:sldId id="392" r:id="rId17"/>
    <p:sldId id="280" r:id="rId18"/>
    <p:sldId id="305" r:id="rId19"/>
    <p:sldId id="393" r:id="rId20"/>
    <p:sldId id="394" r:id="rId21"/>
    <p:sldId id="395" r:id="rId22"/>
    <p:sldId id="397" r:id="rId23"/>
    <p:sldId id="401" r:id="rId24"/>
    <p:sldId id="413" r:id="rId25"/>
  </p:sldIdLst>
  <p:sldSz cx="9144000" cy="6858000" type="screen4x3"/>
  <p:notesSz cx="6668770" cy="992632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9900"/>
    <a:srgbClr val="000000"/>
    <a:srgbClr val="1966B3"/>
    <a:srgbClr val="FF00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57" autoAdjust="0"/>
    <p:restoredTop sz="94678" autoAdjust="0"/>
  </p:normalViewPr>
  <p:slideViewPr>
    <p:cSldViewPr>
      <p:cViewPr varScale="1">
        <p:scale>
          <a:sx n="91" d="100"/>
          <a:sy n="91" d="100"/>
        </p:scale>
        <p:origin x="-1338" y="-102"/>
      </p:cViewPr>
      <p:guideLst>
        <p:guide orient="horz" pos="2160"/>
        <p:guide pos="291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4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anose="020B0604030504040204" pitchFamily="34" charset="0"/>
                <a:ea typeface="宋体" panose="02010600030101010101" pitchFamily="2" charset="-122"/>
              </a:rPr>
              <a:t>LOGO</a:t>
            </a:r>
            <a:endParaRPr lang="en-US" altLang="zh-CN" sz="2800" b="1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Group 31"/>
          <p:cNvGrpSpPr/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grpSp>
          <p:nvGrpSpPr>
            <p:cNvPr id="8" name="Group 33"/>
            <p:cNvGrpSpPr/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" name="Group 37"/>
            <p:cNvGrpSpPr/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" name="Group 41"/>
            <p:cNvGrpSpPr/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" name="Group 45"/>
            <p:cNvGrpSpPr/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49"/>
            <p:cNvGrpSpPr/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53"/>
            <p:cNvGrpSpPr/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57"/>
            <p:cNvGrpSpPr/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61"/>
            <p:cNvGrpSpPr/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smtClean="0"/>
          </a:p>
        </p:txBody>
      </p:sp>
      <p:grpSp>
        <p:nvGrpSpPr>
          <p:cNvPr id="1044" name="Group 104"/>
          <p:cNvGrpSpPr/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grpSp>
          <p:nvGrpSpPr>
            <p:cNvPr id="1055" name="Group 106"/>
            <p:cNvGrpSpPr/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" name="Group 110"/>
            <p:cNvGrpSpPr/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7" name="Group 114"/>
            <p:cNvGrpSpPr/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8" name="Group 118"/>
            <p:cNvGrpSpPr/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9" name="Group 122"/>
            <p:cNvGrpSpPr/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60" name="Group 126"/>
            <p:cNvGrpSpPr/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61" name="Group 130"/>
            <p:cNvGrpSpPr/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62" name="Group 134"/>
            <p:cNvGrpSpPr/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 b="1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naftaliharris.com/blog/visualizing-dbscan-clustering/" TargetMode="Externa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Clustering</a:t>
            </a:r>
            <a:endParaRPr lang="en-US" altLang="zh-CN" sz="4000" i="0" dirty="0" smtClean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Zongyao Wang  </a:t>
            </a:r>
            <a:endParaRPr lang="en-US" altLang="zh-CN" sz="2000" dirty="0" smtClean="0"/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wzy@dlmu.edu.cn</a:t>
            </a: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4.再次计算小弟到大哥的距离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07055" y="1851660"/>
            <a:ext cx="2776855" cy="25647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98905" y="4918710"/>
            <a:ext cx="63468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这时可以看到P2、P3离P1更近，P4、P5、P6离P哥更近，第二次站队的结果是：  </a:t>
            </a:r>
            <a:endParaRPr lang="zh-CN" altLang="en-US"/>
          </a:p>
          <a:p>
            <a:r>
              <a:rPr lang="zh-CN" altLang="en-US"/>
              <a:t>• 组A：P1、P2、P3  </a:t>
            </a:r>
            <a:endParaRPr lang="zh-CN" altLang="en-US"/>
          </a:p>
          <a:p>
            <a:r>
              <a:rPr lang="zh-CN" altLang="en-US"/>
              <a:t>• 组B：P4、P5、P6（虚拟大哥这时候消失）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66720" y="1197610"/>
            <a:ext cx="3332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P1（0，0），P哥（6.2，5.6）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5.第二届人民代表大会：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按照上一届大会的方法选出两个新的虚拟大哥：P哥1（1.33，1） P哥2（9，8.33），P1-P6都成为小弟。 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2310" y="2190750"/>
            <a:ext cx="1864360" cy="24117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1860" y="4830445"/>
            <a:ext cx="73196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这时可以看到P1、P2、P3离P哥1更近，P4、P5、P6离P哥2更近，所以第二次站队的结果是：  </a:t>
            </a:r>
            <a:endParaRPr lang="zh-CN" altLang="en-US"/>
          </a:p>
          <a:p>
            <a:r>
              <a:rPr lang="zh-CN" altLang="en-US"/>
              <a:t>• 组A：P1、P2、P3  </a:t>
            </a:r>
            <a:endParaRPr lang="zh-CN" altLang="en-US"/>
          </a:p>
          <a:p>
            <a:r>
              <a:rPr lang="zh-CN" altLang="en-US"/>
              <a:t>• 组B：P4、P5、P6  </a:t>
            </a:r>
            <a:endParaRPr lang="zh-CN" altLang="en-US"/>
          </a:p>
          <a:p>
            <a:r>
              <a:rPr lang="zh-CN" altLang="en-US"/>
              <a:t>我们发现，这次站队的结果和上次没有任何变化了，说明已经收敛，聚类结束，聚类结果和我们最开始设想的结果完全一致。  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图片 4" descr="1304bda0805149078b34a0d9bc95ae1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4895" y="140335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案例分析：Kmeans聚类运动员数据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sym typeface="+mn-ea"/>
              </a:rPr>
              <a:t>96行的</a:t>
            </a:r>
            <a:r>
              <a:rPr lang="zh-CN" altLang="en-US" sz="2400"/>
              <a:t>篮球球员比赛的数据，包括5个特征：</a:t>
            </a:r>
            <a:endParaRPr lang="zh-CN" altLang="en-US" sz="2400"/>
          </a:p>
          <a:p>
            <a:r>
              <a:rPr lang="zh-CN" altLang="en-US" sz="2400"/>
              <a:t>每分钟助攻数、运动员身高、运动员出场时间、运动员年龄和每分钟得分数</a:t>
            </a:r>
            <a:endParaRPr lang="zh-CN" altLang="en-US" sz="2400"/>
          </a:p>
          <a:p>
            <a:r>
              <a:rPr lang="zh-CN" altLang="en-US" sz="2400"/>
              <a:t>需求：现在需要通过运动员的数据，判断他是什么位置。  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r>
              <a:rPr lang="zh-CN" altLang="en-US" sz="2400"/>
              <a:t>例如：后卫，中锋，小前锋，大前锋。请看</a:t>
            </a:r>
            <a:r>
              <a:rPr lang="en-US" altLang="zh-CN" sz="2400"/>
              <a:t>example1,2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3345" y="2909570"/>
            <a:ext cx="3431540" cy="26498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案例分析：省份消费水平分类。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800"/>
              <a:t>现有1999年全国31个省份城镇居民家庭平均每人全年消费性支出的八个主要变量数据，这八个变量分别是：食品、衣着、家庭设备用品及服务、医疗保健、交通和通讯、娱乐教育文化服务、居住以及杂项商品和服务。利用已有数据，对31个省份进行聚类分析，请看</a:t>
            </a:r>
            <a:r>
              <a:rPr lang="en-US" altLang="zh-CN" sz="1800"/>
              <a:t>example3</a:t>
            </a:r>
            <a:endParaRPr lang="en-US" altLang="zh-CN" sz="1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4155" y="2381250"/>
            <a:ext cx="5072380" cy="3916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KNN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最近邻 (k-Nearest Neighbors， KNN) 算法是一种分类算法，应用场景有字符识别、 文本分类、 图像识别。该算法的思想是： 一个样本与数据集中的k个样本最相似， 如果这k个样本中的大多数属于某一个类别， 则该样本也属于这个类别。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2125" y="2821305"/>
            <a:ext cx="3732530" cy="33769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0445" y="3707765"/>
            <a:ext cx="2332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请看</a:t>
            </a:r>
            <a:r>
              <a:rPr lang="en-US" altLang="zh-CN"/>
              <a:t>example4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>
                <a:sym typeface="+mn-ea"/>
              </a:rPr>
              <a:t>DBSCAN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1"/>
          <a:srcRect l="2674" r="1060"/>
          <a:stretch>
            <a:fillRect/>
          </a:stretch>
        </p:blipFill>
        <p:spPr bwMode="auto">
          <a:xfrm>
            <a:off x="533400" y="13716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352675"/>
          </a:xfrm>
        </p:spPr>
        <p:txBody>
          <a:bodyPr>
            <a:normAutofit fontScale="90000"/>
          </a:bodyPr>
          <a:lstStyle/>
          <a:p>
            <a:pPr algn="just"/>
            <a:r>
              <a:rPr lang="en-AU" altLang="zh-CN" dirty="0" smtClean="0"/>
              <a:t>DBSCAN算法将数据点分为三类：</a:t>
            </a:r>
            <a:endParaRPr lang="en-AU" altLang="zh-CN" dirty="0" smtClean="0"/>
          </a:p>
          <a:p>
            <a:pPr algn="just"/>
            <a:r>
              <a:rPr lang="en-AU" altLang="zh-CN" dirty="0" smtClean="0"/>
              <a:t>• 核心点：在半径Eps内含有超过MinPts数目的点</a:t>
            </a:r>
            <a:endParaRPr lang="en-AU" altLang="zh-CN" dirty="0" smtClean="0"/>
          </a:p>
          <a:p>
            <a:pPr algn="just"/>
            <a:r>
              <a:rPr lang="en-AU" altLang="zh-CN" dirty="0" smtClean="0"/>
              <a:t>• 边界点：在半径Eps内点的数量小于MinPts，但是落在核心点的邻域内</a:t>
            </a:r>
            <a:endParaRPr lang="en-AU" altLang="zh-CN" dirty="0" smtClean="0"/>
          </a:p>
          <a:p>
            <a:pPr algn="just"/>
            <a:r>
              <a:rPr lang="en-AU" altLang="zh-CN" dirty="0" smtClean="0"/>
              <a:t>• 噪音点：既不是核心点也不是边界点的点</a:t>
            </a:r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1"/>
          <a:srcRect r="20690"/>
          <a:stretch>
            <a:fillRect/>
          </a:stretch>
        </p:blipFill>
        <p:spPr bwMode="auto">
          <a:xfrm>
            <a:off x="1371601" y="3397739"/>
            <a:ext cx="5257799" cy="3003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629400" y="3733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Core Point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9400" y="58790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Noise Point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400" y="496466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Border Point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DBSCAN算法流程：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1.将所有点标记为核心点、边界点或噪声点；</a:t>
            </a:r>
            <a:endParaRPr lang="zh-CN" altLang="en-US"/>
          </a:p>
          <a:p>
            <a:r>
              <a:rPr lang="zh-CN" altLang="en-US"/>
              <a:t>2.删除噪声点；</a:t>
            </a:r>
            <a:endParaRPr lang="zh-CN" altLang="en-US"/>
          </a:p>
          <a:p>
            <a:r>
              <a:rPr lang="zh-CN" altLang="en-US"/>
              <a:t>3.距离在Eps之内的所有核心点形成一个簇；</a:t>
            </a:r>
            <a:endParaRPr lang="zh-CN" altLang="en-US"/>
          </a:p>
          <a:p>
            <a:r>
              <a:rPr lang="zh-CN" altLang="en-US"/>
              <a:t>5.将每个边界点指派到一个与之关联的核心点的簇中（哪一个核心点的半径范围之内）。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 altLang="zh-CN" dirty="0" smtClean="0">
                <a:sym typeface="+mn-ea"/>
              </a:rPr>
              <a:t>DBSCAN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3805" y="1548765"/>
            <a:ext cx="6981825" cy="1152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85875" y="1047115"/>
            <a:ext cx="52870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举例：有如下13个样本点，使用DBSCAN进行聚类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1535" y="2846705"/>
            <a:ext cx="7440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取Eps=3，MinPts=3，依据DBSACN对所有点进行聚类（曼哈顿距离）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3215005"/>
            <a:ext cx="4229100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704465"/>
          </a:xfrm>
        </p:spPr>
        <p:txBody>
          <a:bodyPr>
            <a:normAutofit fontScale="60000"/>
          </a:bodyPr>
          <a:lstStyle/>
          <a:p>
            <a:pPr>
              <a:lnSpc>
                <a:spcPct val="120000"/>
              </a:lnSpc>
            </a:pPr>
            <a:r>
              <a:rPr lang="en-AU" altLang="zh-CN" dirty="0" smtClean="0"/>
              <a:t>俗话说“物以类聚”，其实从广义上说，聚类就是将数据集中在某些方面相似的数据成员放在一起。一个聚类就是一些数据实例的集合，其中处于相同聚类中的数据元素彼此相似，但是处于不同聚类中的元素彼此不同。  </a:t>
            </a: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由于在聚类中那些表示数据类别的分类或分组信息是没有的，即这些数据是没有标签的，所有聚类及时通常被</a:t>
            </a:r>
            <a:r>
              <a:rPr lang="zh-CN" altLang="en-AU" dirty="0" smtClean="0">
                <a:ea typeface="宋体" panose="02010600030101010101" pitchFamily="2" charset="-122"/>
              </a:rPr>
              <a:t>称为</a:t>
            </a:r>
            <a:r>
              <a:rPr lang="en-AU" altLang="zh-CN" dirty="0" smtClean="0"/>
              <a:t>无监督学习（Unsupervised Learning）</a:t>
            </a:r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83298" name="Picture 2" descr="http://z.about.com/d/animatedtv/1/0/F/U/simpFamily_Vertical2f_7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934200" y="3848986"/>
            <a:ext cx="1512671" cy="2323214"/>
          </a:xfrm>
          <a:prstGeom prst="rect">
            <a:avLst/>
          </a:prstGeom>
          <a:noFill/>
        </p:spPr>
      </p:pic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132" y="4282041"/>
            <a:ext cx="25241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7" r="16027"/>
          <a:stretch>
            <a:fillRect/>
          </a:stretch>
        </p:blipFill>
        <p:spPr bwMode="auto">
          <a:xfrm>
            <a:off x="839972" y="4343400"/>
            <a:ext cx="176500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022E-16 L -0.08802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 altLang="zh-CN" dirty="0" smtClean="0">
                <a:sym typeface="+mn-ea"/>
              </a:rPr>
              <a:t>DBSCAN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0" y="1806575"/>
            <a:ext cx="7810500" cy="3590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07440" y="1343660"/>
            <a:ext cx="69291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取Eps=3，MinPts=3，依据DBSACN对所有点进行聚类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 altLang="zh-CN" dirty="0" smtClean="0">
                <a:sym typeface="+mn-ea"/>
              </a:rPr>
              <a:t>DBSCAN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0" y="1356360"/>
            <a:ext cx="8001000" cy="35528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5332095"/>
            <a:ext cx="72510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迭代过程，具体请看</a:t>
            </a:r>
            <a:r>
              <a:rPr lang="en-US" altLang="zh-CN"/>
              <a:t>example5</a:t>
            </a:r>
            <a:r>
              <a:rPr lang="zh-CN" altLang="en-US">
                <a:ea typeface="宋体" panose="02010600030101010101" pitchFamily="2" charset="-122"/>
              </a:rPr>
              <a:t>和下面的链接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>
                <a:hlinkClick r:id="rId2" action="ppaction://hlinkfile"/>
              </a:rPr>
              <a:t>https://www.naftaliharris.com/blog/visualizing-dbscan-clustering/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图片 4" descr="883c801be9ee4b8c8cb8094d940d5b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395" y="1853565"/>
            <a:ext cx="6429375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最后一个例子</a:t>
            </a:r>
            <a:r>
              <a:rPr lang="en-US" altLang="zh-CN"/>
              <a:t>example6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kmeans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图片分割</a:t>
            </a:r>
            <a:endParaRPr lang="zh-CN" altLang="en-US"/>
          </a:p>
          <a:p>
            <a:r>
              <a:rPr lang="zh-CN" altLang="en-US"/>
              <a:t>自动驾驶中目标检测是需要分辨汽车、道路、标志、物体的所有像素，并把这些像素聚类分割。分割使我们对图像有更加细致的了解，并能很好的完成机器训练。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735" y="3101340"/>
            <a:ext cx="4519930" cy="29571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Applications of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/>
          </a:bodyPr>
          <a:lstStyle/>
          <a:p>
            <a:r>
              <a:rPr lang="en-AU" altLang="zh-CN" sz="1600" dirty="0" smtClean="0"/>
              <a:t>下图是800篇文章，每个点可以看成一篇文章，然后对文本进行聚类分析，可以看到相同主题的文章是聚集在一起的。总共四个主题，红色表示景区Spot、蓝色表示人物People、黑色表示国家Country、绿色表示动物Animal。</a:t>
            </a:r>
            <a:endParaRPr lang="en-AU" altLang="zh-CN" sz="1600" dirty="0" smtClean="0"/>
          </a:p>
          <a:p>
            <a:r>
              <a:rPr lang="zh-CN" altLang="en-AU" sz="1600" dirty="0" smtClean="0">
                <a:ea typeface="宋体" panose="02010600030101010101" pitchFamily="2" charset="-122"/>
              </a:rPr>
              <a:t>具体实现请看https://blog.csdn.net/eastmount/article/details/80935427</a:t>
            </a:r>
            <a:endParaRPr lang="zh-CN" altLang="en-AU" sz="1600" dirty="0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428875"/>
            <a:ext cx="4876800" cy="4048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Earthquakes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216066" name="Picture 2" descr="http://www.readinessinfo.com/gifs/eqmaps/eqworld.gif"/>
          <p:cNvPicPr>
            <a:picLocks noChangeAspect="1" noChangeArrowheads="1"/>
          </p:cNvPicPr>
          <p:nvPr/>
        </p:nvPicPr>
        <p:blipFill rotWithShape="1">
          <a:blip r:embed="rId1"/>
          <a:srcRect r="2135"/>
          <a:stretch>
            <a:fillRect/>
          </a:stretch>
        </p:blipFill>
        <p:spPr bwMode="auto">
          <a:xfrm>
            <a:off x="563236" y="1295400"/>
            <a:ext cx="814405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Image Segmentation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220162" name="Picture 2" descr="http://www-sipl.technion.ac.il/UploadedFiles/imageSegmentation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00200" y="1371600"/>
            <a:ext cx="606742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AU" dirty="0" smtClean="0"/>
              <a:t>K-means</a:t>
            </a:r>
            <a:endParaRPr lang="en-US" altLang="en-AU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3526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AU" altLang="zh-CN" sz="1600" dirty="0" smtClean="0"/>
              <a:t>K-Means是聚类算法中的最常用的一种，算法最大的特点是简单，好理解，运算速度快，但是只能应用于连续型的数据，并且一定要在聚类前需要手工指定要分成几类。  </a:t>
            </a:r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我们描述一下K-means算法的过程：  </a:t>
            </a:r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1、首先输入k的值，即我们希望将数据集经过聚类得到k个分组。  </a:t>
            </a:r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2、从数据集中随机选择k个数据点作为初始大哥（质心，Centroid）  </a:t>
            </a:r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3、对集合中每一个小弟，计算与每一个大哥的距离（距离的含义后面会讲），离哪个大哥距离近，就跟定哪个大哥。  </a:t>
            </a:r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4、这时每一个大哥手下都聚集了一票小弟，这时候召开人民代表大会，每一群选出新的大哥（其实是通过算法选出新的质心）。  </a:t>
            </a:r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5、如果新大哥和老大哥之间的距离小于某一个设置的阈值（表示重新计算的质心的位置变化不大，趋于稳定，或者说收敛），可以认为我们进行的聚类已经达到期望的结果，算法终止。  </a:t>
            </a:r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6、如果新大哥和老大哥距离变化很大，需要迭代3~5步骤。</a:t>
            </a:r>
            <a:endParaRPr lang="en-AU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选择初始大哥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从图上看散点数据应该分成两推儿，前三个点一堆儿，后三个点是另一堆儿。我们就选P1和P2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0" y="2523490"/>
            <a:ext cx="6872605" cy="3296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2.计算小弟和大哥的距离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P3到P1的距离是 3.16；P3到P2的距离2.24，所以P3离P2更近，P3就跟P2混。同理，P4、P5、P6也这么算，如下：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P3到P6都跟P2更近，所以第一次站队的结果是</a:t>
            </a:r>
            <a:endParaRPr lang="zh-CN" altLang="en-US"/>
          </a:p>
          <a:p>
            <a:r>
              <a:rPr lang="zh-CN" altLang="en-US"/>
              <a:t>• 组A：P1  </a:t>
            </a:r>
            <a:endParaRPr lang="zh-CN" altLang="en-US"/>
          </a:p>
          <a:p>
            <a:r>
              <a:rPr lang="zh-CN" altLang="en-US"/>
              <a:t>• 组B：P2、P3、P4、P5、P6   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0" y="2497455"/>
            <a:ext cx="2102485" cy="18630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3.人民代表大会：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组A没啥可选的，大哥还是P1自己  </a:t>
            </a:r>
            <a:endParaRPr lang="zh-CN" altLang="en-US"/>
          </a:p>
          <a:p>
            <a:r>
              <a:rPr lang="zh-CN" altLang="en-US"/>
              <a:t>组B有五个人，需要选新大哥，这里要注意选大哥的方法是每个人X坐标的平均值和Y坐标的平均值组成的新的点，为新大哥，也就是说这个大哥是“虚拟的”。  </a:t>
            </a:r>
            <a:endParaRPr lang="zh-CN" altLang="en-US"/>
          </a:p>
          <a:p>
            <a:r>
              <a:rPr lang="zh-CN" altLang="en-US"/>
              <a:t>因此，B组选出新大哥的坐标为：P哥（（1+3+8+9+10）/5，（2+1+8+10+7）/5）=（6.2，5.6）。  </a:t>
            </a:r>
            <a:endParaRPr lang="zh-CN" altLang="en-US"/>
          </a:p>
          <a:p>
            <a:r>
              <a:rPr lang="zh-CN" altLang="en-US"/>
              <a:t>综合两组，新大哥为P1（0，0），P哥（6.2，5.6），而P2-P6重新成为小弟。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2555</Words>
  <Application>WPS 演示</Application>
  <PresentationFormat>全屏显示(4:3)</PresentationFormat>
  <Paragraphs>179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Verdana</vt:lpstr>
      <vt:lpstr>Times New Roman</vt:lpstr>
      <vt:lpstr>微软雅黑</vt:lpstr>
      <vt:lpstr>Arial Unicode MS</vt:lpstr>
      <vt:lpstr>Calibri</vt:lpstr>
      <vt:lpstr>sample</vt:lpstr>
      <vt:lpstr>Clustering</vt:lpstr>
      <vt:lpstr>Overview</vt:lpstr>
      <vt:lpstr>Applications of Clustering</vt:lpstr>
      <vt:lpstr>Earthquakes</vt:lpstr>
      <vt:lpstr>Image Segmentation</vt:lpstr>
      <vt:lpstr>What is cluster analysis?</vt:lpstr>
      <vt:lpstr>1.选择初始大哥</vt:lpstr>
      <vt:lpstr>2.计算小弟和大哥的距离</vt:lpstr>
      <vt:lpstr>3.人民代表大会：</vt:lpstr>
      <vt:lpstr>4.再次计算小弟到大哥的距离</vt:lpstr>
      <vt:lpstr>5.第二届人民代表大会：</vt:lpstr>
      <vt:lpstr>PowerPoint 演示文稿</vt:lpstr>
      <vt:lpstr>案例分析：Kmeans聚类运动员数据</vt:lpstr>
      <vt:lpstr>案例分析：省份消费水平分类。</vt:lpstr>
      <vt:lpstr>KNN</vt:lpstr>
      <vt:lpstr>DBSCAN</vt:lpstr>
      <vt:lpstr>DBSCAN</vt:lpstr>
      <vt:lpstr>DBSCAN算法流程：</vt:lpstr>
      <vt:lpstr>DBSCAN</vt:lpstr>
      <vt:lpstr>DBSCAN</vt:lpstr>
      <vt:lpstr>DBSCAN</vt:lpstr>
      <vt:lpstr>PowerPoint 演示文稿</vt:lpstr>
      <vt:lpstr>PowerPoint 演示文稿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zongyaowang</cp:lastModifiedBy>
  <cp:revision>3123</cp:revision>
  <dcterms:created xsi:type="dcterms:W3CDTF">2019-10-28T04:18:01Z</dcterms:created>
  <dcterms:modified xsi:type="dcterms:W3CDTF">2019-10-28T04:18:01Z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